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0" r:id="rId9"/>
    <p:sldId id="262" r:id="rId10"/>
    <p:sldId id="264" r:id="rId11"/>
    <p:sldId id="263" r:id="rId12"/>
    <p:sldId id="267" r:id="rId13"/>
    <p:sldId id="268" r:id="rId14"/>
    <p:sldId id="266" r:id="rId15"/>
    <p:sldId id="265" r:id="rId16"/>
    <p:sldId id="271" r:id="rId17"/>
    <p:sldId id="273" r:id="rId18"/>
    <p:sldId id="272" r:id="rId19"/>
    <p:sldId id="274" r:id="rId20"/>
    <p:sldId id="275" r:id="rId21"/>
    <p:sldId id="276" r:id="rId22"/>
    <p:sldId id="279" r:id="rId23"/>
    <p:sldId id="278" r:id="rId24"/>
    <p:sldId id="277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F51424-C827-624F-9FB8-5D99A35A280D}" v="4097" dt="2018-07-08T20:07:18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3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931F6B-891A-5C41-BC58-0645B25FD0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5246" y="3571955"/>
            <a:ext cx="1417159" cy="14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4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6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37976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5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9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8BCD4-0958-FD4E-9CB6-8932103744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7000" y="613784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9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CEA4BE-6437-8443-8478-EFF89E3B0E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57000" y="613784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4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webassembly.github.io/spec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semblyScript/assemblyscript" TargetMode="External"/><Relationship Id="rId7" Type="http://schemas.openxmlformats.org/officeDocument/2006/relationships/hyperlink" Target="https://github.com/appcypher/awesome-wasm-langs" TargetMode="External"/><Relationship Id="rId2" Type="http://schemas.openxmlformats.org/officeDocument/2006/relationships/hyperlink" Target="http://kripken.github.io/emscripten-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s.mozilla.org/2018/03/making-webassembly-better-for-rust-for-all-languages/" TargetMode="External"/><Relationship Id="rId5" Type="http://schemas.openxmlformats.org/officeDocument/2006/relationships/hyperlink" Target="http://teavm.org/" TargetMode="External"/><Relationship Id="rId4" Type="http://schemas.openxmlformats.org/officeDocument/2006/relationships/hyperlink" Target="https://github.com/aspnet/Blazo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igma.com/webassembly-cut-figmas-load-time-by-3x-76f3f2395164" TargetMode="External"/><Relationship Id="rId3" Type="http://schemas.openxmlformats.org/officeDocument/2006/relationships/hyperlink" Target="https://www.youtube.com/watch?v=HktWin_LPf4" TargetMode="External"/><Relationship Id="rId7" Type="http://schemas.openxmlformats.org/officeDocument/2006/relationships/hyperlink" Target="https://github.com/rustwasm/team" TargetMode="External"/><Relationship Id="rId2" Type="http://schemas.openxmlformats.org/officeDocument/2006/relationships/hyperlink" Target="http://webassembl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-blazor.com/" TargetMode="External"/><Relationship Id="rId5" Type="http://schemas.openxmlformats.org/officeDocument/2006/relationships/hyperlink" Target="https://webassembly.studio/" TargetMode="External"/><Relationship Id="rId4" Type="http://schemas.openxmlformats.org/officeDocument/2006/relationships/hyperlink" Target="https://youtu.be/BnYq7JapeDA" TargetMode="External"/><Relationship Id="rId9" Type="http://schemas.openxmlformats.org/officeDocument/2006/relationships/hyperlink" Target="https://youtu.be/pBYqen3B2gc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sscriven/cgaljs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390C-34C7-2741-BD80-FD03AC5C1D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47F4E-9C85-7748-98E2-CC43AB33E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Is it the future of JavaScript or will JavaScript fade away?</a:t>
            </a:r>
          </a:p>
          <a:p>
            <a:r>
              <a:rPr lang="en-US" sz="1600" dirty="0"/>
              <a:t>John </a:t>
            </a:r>
            <a:r>
              <a:rPr lang="en-US" sz="1600" dirty="0" err="1"/>
              <a:t>Mandia</a:t>
            </a:r>
            <a:endParaRPr lang="en-US" sz="1600" dirty="0"/>
          </a:p>
          <a:p>
            <a:r>
              <a:rPr lang="en-US" sz="1600" dirty="0"/>
              <a:t>@</a:t>
            </a:r>
            <a:r>
              <a:rPr lang="en-US" sz="1600" dirty="0" err="1"/>
              <a:t>jmandia</a:t>
            </a:r>
            <a:r>
              <a:rPr lang="en-US" sz="1600" dirty="0"/>
              <a:t>/@</a:t>
            </a:r>
            <a:r>
              <a:rPr lang="en-US" sz="1600" dirty="0" err="1"/>
              <a:t>waxidotio</a:t>
            </a:r>
            <a:endParaRPr lang="en-US" sz="1600" dirty="0"/>
          </a:p>
          <a:p>
            <a:r>
              <a:rPr lang="en-US" sz="1600" dirty="0"/>
              <a:t>July 2018</a:t>
            </a:r>
          </a:p>
        </p:txBody>
      </p:sp>
    </p:spTree>
    <p:extLst>
      <p:ext uri="{BB962C8B-B14F-4D97-AF65-F5344CB8AC3E}">
        <p14:creationId xmlns:p14="http://schemas.microsoft.com/office/powerpoint/2010/main" val="86505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4AC6D4-33B3-C441-A1DC-CF998A2DCF71}"/>
              </a:ext>
            </a:extLst>
          </p:cNvPr>
          <p:cNvSpPr/>
          <p:nvPr/>
        </p:nvSpPr>
        <p:spPr>
          <a:xfrm>
            <a:off x="1768812" y="672134"/>
            <a:ext cx="8375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95DD"/>
                </a:solidFill>
                <a:latin typeface="Open Sans"/>
              </a:rPr>
              <a:t>WebAssembly</a:t>
            </a:r>
            <a:r>
              <a:rPr lang="en-GB" sz="2400" dirty="0">
                <a:solidFill>
                  <a:srgbClr val="333333"/>
                </a:solidFill>
                <a:latin typeface="Open Sans"/>
              </a:rPr>
              <a:t> is a way of taking code written in programming languages other than JavaScript and running that code in the browser. It is a new low-level, assembly-like language that runs efficiently on the existing web platform and is backward-compatible with its precursor, </a:t>
            </a:r>
            <a:r>
              <a:rPr lang="en-GB" sz="2400" dirty="0" err="1">
                <a:solidFill>
                  <a:srgbClr val="333333"/>
                </a:solidFill>
                <a:latin typeface="Open Sans"/>
              </a:rPr>
              <a:t>asm.js</a:t>
            </a:r>
            <a:r>
              <a:rPr lang="en-GB" sz="2400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pPr algn="ctr"/>
            <a:endParaRPr lang="en-GB" sz="2400" dirty="0">
              <a:solidFill>
                <a:srgbClr val="333333"/>
              </a:solidFill>
              <a:latin typeface="Open Sans"/>
            </a:endParaRPr>
          </a:p>
          <a:p>
            <a:pPr algn="ctr"/>
            <a:r>
              <a:rPr lang="en-US" sz="2400" dirty="0">
                <a:hlinkClick r:id="rId2"/>
              </a:rPr>
              <a:t>https://webassembly.github.io/spec/</a:t>
            </a:r>
            <a:endParaRPr lang="en-US" sz="2400" dirty="0"/>
          </a:p>
          <a:p>
            <a:pPr algn="ctr"/>
            <a:r>
              <a:rPr lang="en-US" sz="2400" dirty="0"/>
              <a:t>February 2018 W3C public draft published</a:t>
            </a:r>
          </a:p>
          <a:p>
            <a:pPr algn="ctr"/>
            <a:r>
              <a:rPr lang="en-US" sz="2400" dirty="0"/>
              <a:t>MVP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5A00C-737C-2949-AEC5-A7942558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08" y="4088454"/>
            <a:ext cx="4876800" cy="1638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EF4786-4331-FD49-BE17-C71F36C28B62}"/>
              </a:ext>
            </a:extLst>
          </p:cNvPr>
          <p:cNvSpPr/>
          <p:nvPr/>
        </p:nvSpPr>
        <p:spPr>
          <a:xfrm>
            <a:off x="1741251" y="6478940"/>
            <a:ext cx="8430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Image from Lin Clark : https://</a:t>
            </a:r>
            <a:r>
              <a:rPr lang="en-US" sz="1400" i="1" dirty="0" err="1">
                <a:solidFill>
                  <a:schemeClr val="tx2"/>
                </a:solidFill>
              </a:rPr>
              <a:t>hacks.mozilla.org</a:t>
            </a:r>
            <a:r>
              <a:rPr lang="en-US" sz="1400" i="1" dirty="0">
                <a:solidFill>
                  <a:schemeClr val="tx2"/>
                </a:solidFill>
              </a:rPr>
              <a:t>/2017/02/where-is-</a:t>
            </a:r>
            <a:r>
              <a:rPr lang="en-US" sz="1400" i="1" dirty="0" err="1">
                <a:solidFill>
                  <a:schemeClr val="tx2"/>
                </a:solidFill>
              </a:rPr>
              <a:t>webassembly</a:t>
            </a:r>
            <a:r>
              <a:rPr lang="en-US" sz="1400" i="1" dirty="0">
                <a:solidFill>
                  <a:schemeClr val="tx2"/>
                </a:solidFill>
              </a:rPr>
              <a:t>-now-and-</a:t>
            </a:r>
            <a:r>
              <a:rPr lang="en-US" sz="1400" i="1" dirty="0" err="1">
                <a:solidFill>
                  <a:schemeClr val="tx2"/>
                </a:solidFill>
              </a:rPr>
              <a:t>whats</a:t>
            </a:r>
            <a:r>
              <a:rPr lang="en-US" sz="1400" i="1" dirty="0">
                <a:solidFill>
                  <a:schemeClr val="tx2"/>
                </a:solidFill>
              </a:rPr>
              <a:t>-next/</a:t>
            </a:r>
          </a:p>
        </p:txBody>
      </p:sp>
    </p:spTree>
    <p:extLst>
      <p:ext uri="{BB962C8B-B14F-4D97-AF65-F5344CB8AC3E}">
        <p14:creationId xmlns:p14="http://schemas.microsoft.com/office/powerpoint/2010/main" val="217152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BE8D4-2E63-8944-A706-24A0897E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040"/>
            <a:ext cx="12192000" cy="520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BCCCA-56C9-814B-8C4C-FE9838BF7DA6}"/>
              </a:ext>
            </a:extLst>
          </p:cNvPr>
          <p:cNvSpPr txBox="1"/>
          <p:nvPr/>
        </p:nvSpPr>
        <p:spPr>
          <a:xfrm>
            <a:off x="1010800" y="304820"/>
            <a:ext cx="10925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How does </a:t>
            </a:r>
            <a:r>
              <a:rPr lang="en-GB" sz="2800" b="1" dirty="0" err="1"/>
              <a:t>WebAssembly</a:t>
            </a:r>
            <a:r>
              <a:rPr lang="en-GB" sz="2800" b="1" dirty="0"/>
              <a:t> compare to JavaScript Performance?</a:t>
            </a:r>
          </a:p>
        </p:txBody>
      </p:sp>
    </p:spTree>
    <p:extLst>
      <p:ext uri="{BB962C8B-B14F-4D97-AF65-F5344CB8AC3E}">
        <p14:creationId xmlns:p14="http://schemas.microsoft.com/office/powerpoint/2010/main" val="323242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phy.mp4">
            <a:hlinkClick r:id="" action="ppaction://media"/>
            <a:extLst>
              <a:ext uri="{FF2B5EF4-FFF2-40B4-BE49-F238E27FC236}">
                <a16:creationId xmlns:a16="http://schemas.microsoft.com/office/drawing/2014/main" id="{74CC0E11-AD0F-A141-A1EF-8F52925603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1" y="596950"/>
            <a:ext cx="9913988" cy="4130693"/>
          </a:xfrm>
        </p:spPr>
      </p:pic>
    </p:spTree>
    <p:extLst>
      <p:ext uri="{BB962C8B-B14F-4D97-AF65-F5344CB8AC3E}">
        <p14:creationId xmlns:p14="http://schemas.microsoft.com/office/powerpoint/2010/main" val="35473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FA3506-351C-E348-AC77-5EC563F06C70}"/>
              </a:ext>
            </a:extLst>
          </p:cNvPr>
          <p:cNvSpPr txBox="1"/>
          <p:nvPr/>
        </p:nvSpPr>
        <p:spPr>
          <a:xfrm>
            <a:off x="4729389" y="2680095"/>
            <a:ext cx="3206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8286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B4A04-DFB2-7F44-96C4-4086C6A0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0"/>
            <a:ext cx="10603149" cy="5510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7707E-E167-324B-B106-DB654B1F468C}"/>
              </a:ext>
            </a:extLst>
          </p:cNvPr>
          <p:cNvSpPr/>
          <p:nvPr/>
        </p:nvSpPr>
        <p:spPr>
          <a:xfrm>
            <a:off x="2405975" y="6354874"/>
            <a:ext cx="6981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blog.scottlogic.com</a:t>
            </a:r>
            <a:r>
              <a:rPr lang="en-US" dirty="0"/>
              <a:t>/2017/10/17/</a:t>
            </a:r>
            <a:r>
              <a:rPr lang="en-US" dirty="0" err="1"/>
              <a:t>wasm-mandelbrot.html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1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B51BE-C6DC-334E-B033-1D410D8B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41400"/>
            <a:ext cx="1032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44987-5295-D343-83C6-D22B5147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31"/>
            <a:ext cx="12192000" cy="4287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09F45-D5C3-164C-A475-868E35373290}"/>
              </a:ext>
            </a:extLst>
          </p:cNvPr>
          <p:cNvSpPr txBox="1"/>
          <p:nvPr/>
        </p:nvSpPr>
        <p:spPr>
          <a:xfrm>
            <a:off x="3648727" y="312034"/>
            <a:ext cx="4894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Your Target Browser</a:t>
            </a:r>
          </a:p>
        </p:txBody>
      </p:sp>
    </p:spTree>
    <p:extLst>
      <p:ext uri="{BB962C8B-B14F-4D97-AF65-F5344CB8AC3E}">
        <p14:creationId xmlns:p14="http://schemas.microsoft.com/office/powerpoint/2010/main" val="364557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AF182-3BCB-DD41-BB35-4CFF0C5F20DF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Missing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26749-B2F4-8140-A52E-45CD6605CE3F}"/>
              </a:ext>
            </a:extLst>
          </p:cNvPr>
          <p:cNvSpPr txBox="1"/>
          <p:nvPr/>
        </p:nvSpPr>
        <p:spPr>
          <a:xfrm>
            <a:off x="1247854" y="1419247"/>
            <a:ext cx="103003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Garbage Collector (make use of the garbage </a:t>
            </a:r>
            <a:br>
              <a:rPr lang="en-US" sz="2800" dirty="0"/>
            </a:br>
            <a:r>
              <a:rPr lang="en-US" sz="2800" dirty="0"/>
              <a:t>collector provided by the browser)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Threading (if you want to execute a function and not have it</a:t>
            </a:r>
            <a:br>
              <a:rPr lang="en-US" sz="2800" dirty="0"/>
            </a:br>
            <a:r>
              <a:rPr lang="en-US" sz="2800" dirty="0"/>
              <a:t>block do it via a web worker)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Exception Handling not specified as part of the </a:t>
            </a:r>
            <a:br>
              <a:rPr lang="en-US" sz="2800" dirty="0"/>
            </a:br>
            <a:r>
              <a:rPr lang="en-US" sz="2800" dirty="0"/>
              <a:t>web assembly spec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Host Bindings </a:t>
            </a:r>
            <a:br>
              <a:rPr lang="en-US" sz="2800" dirty="0"/>
            </a:br>
            <a:r>
              <a:rPr lang="en-US" sz="2800" dirty="0"/>
              <a:t>(e.g. working directly with the DOM)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3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50DE7-6DC4-B14F-A952-11F38B431E38}"/>
              </a:ext>
            </a:extLst>
          </p:cNvPr>
          <p:cNvSpPr txBox="1"/>
          <p:nvPr/>
        </p:nvSpPr>
        <p:spPr>
          <a:xfrm>
            <a:off x="1337190" y="148471"/>
            <a:ext cx="9633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Your Target Language </a:t>
            </a:r>
          </a:p>
          <a:p>
            <a:pPr algn="ctr"/>
            <a:r>
              <a:rPr lang="en-US" sz="4000" dirty="0"/>
              <a:t>And </a:t>
            </a:r>
          </a:p>
          <a:p>
            <a:pPr algn="ctr"/>
            <a:r>
              <a:rPr lang="en-US" sz="4000" dirty="0"/>
              <a:t>How Mature Is The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059B-A397-9645-B869-ECB589B82B2A}"/>
              </a:ext>
            </a:extLst>
          </p:cNvPr>
          <p:cNvSpPr txBox="1"/>
          <p:nvPr/>
        </p:nvSpPr>
        <p:spPr>
          <a:xfrm>
            <a:off x="429434" y="2087463"/>
            <a:ext cx="1144903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C/C++ - </a:t>
            </a:r>
            <a:r>
              <a:rPr lang="en-US" sz="2800" dirty="0" err="1"/>
              <a:t>Emscripten</a:t>
            </a:r>
            <a:br>
              <a:rPr lang="en-US" sz="2800" dirty="0"/>
            </a:br>
            <a:r>
              <a:rPr lang="en-US" sz="2000" dirty="0">
                <a:hlinkClick r:id="rId2"/>
              </a:rPr>
              <a:t>http://kripken.github.io/emscripten-site/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TypeScript – </a:t>
            </a:r>
            <a:r>
              <a:rPr lang="en-US" sz="2800" dirty="0" err="1"/>
              <a:t>AssemblyScript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000" dirty="0">
                <a:hlinkClick r:id="rId3"/>
              </a:rPr>
              <a:t>https://github.com/AssemblyScript/assemblyscript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C# - </a:t>
            </a:r>
            <a:r>
              <a:rPr lang="en-US" sz="2800" dirty="0" err="1"/>
              <a:t>Blazor</a:t>
            </a:r>
            <a:br>
              <a:rPr lang="en-US" sz="2800" dirty="0"/>
            </a:br>
            <a:r>
              <a:rPr lang="en-US" sz="2000" dirty="0">
                <a:hlinkClick r:id="rId4"/>
              </a:rPr>
              <a:t>https://github.com/aspnet/Blazor</a:t>
            </a:r>
            <a:r>
              <a:rPr lang="en-US" sz="20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Java – </a:t>
            </a:r>
            <a:r>
              <a:rPr lang="en-US" sz="2800" dirty="0" err="1"/>
              <a:t>TeaVM</a:t>
            </a:r>
            <a:br>
              <a:rPr lang="en-US" sz="2800" dirty="0"/>
            </a:br>
            <a:r>
              <a:rPr lang="en-US" sz="2000" dirty="0">
                <a:hlinkClick r:id="rId5"/>
              </a:rPr>
              <a:t>http://teavm.org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Rust</a:t>
            </a:r>
            <a:br>
              <a:rPr lang="en-US" sz="2800" dirty="0"/>
            </a:br>
            <a:r>
              <a:rPr lang="en-US" sz="2000" dirty="0">
                <a:hlinkClick r:id="rId6"/>
              </a:rPr>
              <a:t>https://hacks.mozilla.org/2018/03/making-webassembly-better-for-rust-for-all-languages/</a:t>
            </a:r>
            <a:r>
              <a:rPr lang="en-US" sz="2000" dirty="0"/>
              <a:t>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Options: </a:t>
            </a:r>
            <a:br>
              <a:rPr lang="en-US" sz="2800" dirty="0"/>
            </a:br>
            <a:r>
              <a:rPr lang="en-US" sz="2000" dirty="0">
                <a:hlinkClick r:id="rId7"/>
              </a:rPr>
              <a:t>https://github.com/appcypher/awesome-wasm-langs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77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B360C6-6ECF-6244-9D60-958676EB7466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Developer Tooling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1945A-913A-AB44-AD7B-C49021B54719}"/>
              </a:ext>
            </a:extLst>
          </p:cNvPr>
          <p:cNvSpPr txBox="1"/>
          <p:nvPr/>
        </p:nvSpPr>
        <p:spPr>
          <a:xfrm>
            <a:off x="1927793" y="1477863"/>
            <a:ext cx="7595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Debugging Support – Source Map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Profiler Support – In the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Developer Tooling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729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FC4125-3327-1547-95A5-6E40195911D8}"/>
              </a:ext>
            </a:extLst>
          </p:cNvPr>
          <p:cNvSpPr txBox="1"/>
          <p:nvPr/>
        </p:nvSpPr>
        <p:spPr>
          <a:xfrm>
            <a:off x="4776281" y="1507787"/>
            <a:ext cx="181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64C29-2C89-0545-A74A-74912FA8EC37}"/>
              </a:ext>
            </a:extLst>
          </p:cNvPr>
          <p:cNvSpPr txBox="1"/>
          <p:nvPr/>
        </p:nvSpPr>
        <p:spPr>
          <a:xfrm>
            <a:off x="1635164" y="2496766"/>
            <a:ext cx="8101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Created in 10 days in May 1995 by Brendan </a:t>
            </a:r>
            <a:r>
              <a:rPr lang="en-US" sz="2800" dirty="0" err="1"/>
              <a:t>Eich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1471D-954A-DC42-95B1-C1397CCE35D9}"/>
              </a:ext>
            </a:extLst>
          </p:cNvPr>
          <p:cNvSpPr txBox="1"/>
          <p:nvPr/>
        </p:nvSpPr>
        <p:spPr>
          <a:xfrm>
            <a:off x="2293402" y="3369004"/>
            <a:ext cx="347409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ECMA-262 Timeline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V1		1997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V2		1998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V3		1999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V4		XXXX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V5 	2009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V5.1  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CE9BA-9D3A-0E42-80F8-88D5C98A43EA}"/>
              </a:ext>
            </a:extLst>
          </p:cNvPr>
          <p:cNvSpPr txBox="1"/>
          <p:nvPr/>
        </p:nvSpPr>
        <p:spPr>
          <a:xfrm>
            <a:off x="6093674" y="3369003"/>
            <a:ext cx="23455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V6		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V7		2016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V8		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V9		2018</a:t>
            </a:r>
          </a:p>
        </p:txBody>
      </p:sp>
    </p:spTree>
    <p:extLst>
      <p:ext uri="{BB962C8B-B14F-4D97-AF65-F5344CB8AC3E}">
        <p14:creationId xmlns:p14="http://schemas.microsoft.com/office/powerpoint/2010/main" val="291358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287D9-7E09-7F4C-B03D-C80AF0FF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35050"/>
            <a:ext cx="90424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30D8E-73ED-994F-9A37-0FB3EDFF5D8F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Blazor</a:t>
            </a:r>
            <a:r>
              <a:rPr lang="en-US" sz="4000" dirty="0"/>
              <a:t> Source Map Support Coming</a:t>
            </a:r>
          </a:p>
        </p:txBody>
      </p:sp>
    </p:spTree>
    <p:extLst>
      <p:ext uri="{BB962C8B-B14F-4D97-AF65-F5344CB8AC3E}">
        <p14:creationId xmlns:p14="http://schemas.microsoft.com/office/powerpoint/2010/main" val="331139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FDE38-B090-B649-B07E-2EA435E708DC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So will JavaScript fade away?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F2D87-7F6B-6649-90FC-E0F711688D5B}"/>
              </a:ext>
            </a:extLst>
          </p:cNvPr>
          <p:cNvSpPr txBox="1"/>
          <p:nvPr/>
        </p:nvSpPr>
        <p:spPr>
          <a:xfrm>
            <a:off x="956558" y="1753263"/>
            <a:ext cx="1001415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 think it is the future of JavaScript as it will </a:t>
            </a:r>
            <a:r>
              <a:rPr lang="en-US" sz="2800" b="1" dirty="0"/>
              <a:t>empower</a:t>
            </a:r>
            <a:br>
              <a:rPr lang="en-US" sz="2800" dirty="0"/>
            </a:br>
            <a:r>
              <a:rPr lang="en-US" sz="2800" dirty="0"/>
              <a:t>developers to extend browser functionality using </a:t>
            </a:r>
            <a:br>
              <a:rPr lang="en-US" sz="2800" dirty="0"/>
            </a:br>
            <a:r>
              <a:rPr lang="en-US" sz="2800" dirty="0" err="1"/>
              <a:t>wasm</a:t>
            </a:r>
            <a:r>
              <a:rPr lang="en-US" sz="2800" dirty="0"/>
              <a:t> code provided by others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gives JavaScript developers the option of learning new </a:t>
            </a:r>
            <a:br>
              <a:rPr lang="en-US" sz="2800" dirty="0"/>
            </a:br>
            <a:r>
              <a:rPr lang="en-US" sz="2800" dirty="0"/>
              <a:t>languages and using them alongside a language they are</a:t>
            </a:r>
            <a:br>
              <a:rPr lang="en-US" sz="2800" dirty="0"/>
            </a:br>
            <a:r>
              <a:rPr lang="en-US" sz="2800" dirty="0"/>
              <a:t>familiar with</a:t>
            </a:r>
          </a:p>
        </p:txBody>
      </p:sp>
    </p:spTree>
    <p:extLst>
      <p:ext uri="{BB962C8B-B14F-4D97-AF65-F5344CB8AC3E}">
        <p14:creationId xmlns:p14="http://schemas.microsoft.com/office/powerpoint/2010/main" val="383100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6C98A7-5F8F-9A47-88ED-562A3919D580}"/>
              </a:ext>
            </a:extLst>
          </p:cNvPr>
          <p:cNvSpPr txBox="1"/>
          <p:nvPr/>
        </p:nvSpPr>
        <p:spPr>
          <a:xfrm>
            <a:off x="954778" y="1718095"/>
            <a:ext cx="110918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will be </a:t>
            </a:r>
            <a:r>
              <a:rPr lang="en-US" sz="2800" dirty="0" err="1"/>
              <a:t>wasm</a:t>
            </a:r>
            <a:r>
              <a:rPr lang="en-US" sz="2800" dirty="0"/>
              <a:t> based frameworks across languages</a:t>
            </a:r>
            <a:br>
              <a:rPr lang="en-US" sz="2800" dirty="0"/>
            </a:br>
            <a:r>
              <a:rPr lang="en-US" sz="2800" dirty="0"/>
              <a:t>but JavaScript will still have critical mass for some time to </a:t>
            </a:r>
            <a:br>
              <a:rPr lang="en-US" sz="2800" dirty="0"/>
            </a:br>
            <a:r>
              <a:rPr lang="en-US" sz="2800" dirty="0"/>
              <a:t>come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JavaScript may also find a place (for some) as the view layer</a:t>
            </a:r>
            <a:br>
              <a:rPr lang="en-US" sz="2800" dirty="0"/>
            </a:br>
            <a:r>
              <a:rPr lang="en-US" sz="2800" dirty="0"/>
              <a:t>of an application with services and business logic implemented</a:t>
            </a:r>
            <a:br>
              <a:rPr lang="en-US" sz="2800" dirty="0"/>
            </a:br>
            <a:r>
              <a:rPr lang="en-US" sz="2800" dirty="0"/>
              <a:t>in Web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CC6C2-0714-D047-B3AF-C2A3FF72DE36}"/>
              </a:ext>
            </a:extLst>
          </p:cNvPr>
          <p:cNvSpPr txBox="1"/>
          <p:nvPr/>
        </p:nvSpPr>
        <p:spPr>
          <a:xfrm>
            <a:off x="1337190" y="148471"/>
            <a:ext cx="96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Will another language dominate the web?</a:t>
            </a:r>
          </a:p>
        </p:txBody>
      </p:sp>
    </p:spTree>
    <p:extLst>
      <p:ext uri="{BB962C8B-B14F-4D97-AF65-F5344CB8AC3E}">
        <p14:creationId xmlns:p14="http://schemas.microsoft.com/office/powerpoint/2010/main" val="303712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5A1EA-C2F7-024D-AC90-5E9CA2FCB551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When to use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3B0CA-5A8C-7F45-8BFF-B59797536CC5}"/>
              </a:ext>
            </a:extLst>
          </p:cNvPr>
          <p:cNvSpPr txBox="1"/>
          <p:nvPr/>
        </p:nvSpPr>
        <p:spPr>
          <a:xfrm>
            <a:off x="507115" y="1120217"/>
            <a:ext cx="1129366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need some functionality that isn’t available or is slower</a:t>
            </a:r>
            <a:br>
              <a:rPr lang="en-US" sz="2800" dirty="0"/>
            </a:br>
            <a:r>
              <a:rPr lang="en-US" sz="2800" dirty="0"/>
              <a:t>with JavaScript but can be provided via Web Assembly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are migrating a large project to the web and a lot of the </a:t>
            </a:r>
            <a:br>
              <a:rPr lang="en-US" sz="2800" dirty="0"/>
            </a:br>
            <a:r>
              <a:rPr lang="en-US" sz="2800" dirty="0"/>
              <a:t>business logic can be moved to Web Assembly and shared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have a team that knows a supported Web Assembly language</a:t>
            </a:r>
            <a:br>
              <a:rPr lang="en-US" sz="2800" dirty="0"/>
            </a:br>
            <a:r>
              <a:rPr lang="en-US" sz="2800" dirty="0"/>
              <a:t>really well but doesn’t know JavaScript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want to learn more and experiment</a:t>
            </a:r>
          </a:p>
        </p:txBody>
      </p:sp>
    </p:spTree>
    <p:extLst>
      <p:ext uri="{BB962C8B-B14F-4D97-AF65-F5344CB8AC3E}">
        <p14:creationId xmlns:p14="http://schemas.microsoft.com/office/powerpoint/2010/main" val="389972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C0B66-A6ED-8240-9623-37B2704773A2}"/>
              </a:ext>
            </a:extLst>
          </p:cNvPr>
          <p:cNvSpPr txBox="1"/>
          <p:nvPr/>
        </p:nvSpPr>
        <p:spPr>
          <a:xfrm>
            <a:off x="1337190" y="148471"/>
            <a:ext cx="9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next?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CB240-71E9-C443-9FE8-A77D7C7C9842}"/>
              </a:ext>
            </a:extLst>
          </p:cNvPr>
          <p:cNvSpPr txBox="1"/>
          <p:nvPr/>
        </p:nvSpPr>
        <p:spPr>
          <a:xfrm>
            <a:off x="884439" y="1055650"/>
            <a:ext cx="1083187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http://webassembly.org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 Clark: A cartoon intro to </a:t>
            </a:r>
            <a:r>
              <a:rPr lang="en-US" sz="2800" dirty="0" err="1"/>
              <a:t>WebAssembly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https://www.youtube.com/watch?v=HktWin_LPf4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the future of the web with </a:t>
            </a:r>
            <a:r>
              <a:rPr lang="en-US" sz="2800" dirty="0" err="1"/>
              <a:t>WebAssembly</a:t>
            </a:r>
            <a:r>
              <a:rPr lang="en-US" sz="2800" dirty="0"/>
              <a:t> and more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https://youtu.be/BnYq7JapeDA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https://webassembly.studio</a:t>
            </a:r>
            <a:r>
              <a:rPr lang="en-US" sz="2800" dirty="0"/>
              <a:t> – An easy way to experiment with</a:t>
            </a:r>
            <a:br>
              <a:rPr lang="en-US" sz="2800" dirty="0"/>
            </a:br>
            <a:r>
              <a:rPr lang="en-US" sz="2800" dirty="0"/>
              <a:t>web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https://learn-blazor.com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https://github.com/rustwasm/team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8"/>
              </a:rPr>
              <a:t>https://blog.figma.com</a:t>
            </a:r>
            <a:br>
              <a:rPr lang="en-US" sz="2800" dirty="0">
                <a:hlinkClick r:id="rId8"/>
              </a:rPr>
            </a:br>
            <a:r>
              <a:rPr lang="en-US" sz="2800" dirty="0">
                <a:hlinkClick r:id="rId8"/>
              </a:rPr>
              <a:t>/webassembly-cut-figmas-load-time-by-3x-76f3f2395164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WebAssembly</a:t>
            </a:r>
            <a:r>
              <a:rPr lang="en-US" sz="2800" dirty="0"/>
              <a:t> and the Death of JavaScript</a:t>
            </a:r>
            <a:br>
              <a:rPr lang="en-US" sz="2800" dirty="0"/>
            </a:br>
            <a:r>
              <a:rPr lang="en-US" sz="2800" dirty="0">
                <a:hlinkClick r:id="rId9"/>
              </a:rPr>
              <a:t>https://youtu.be</a:t>
            </a:r>
            <a:r>
              <a:rPr lang="en-US" sz="2800">
                <a:hlinkClick r:id="rId9"/>
              </a:rPr>
              <a:t>/pBYqen3B2gc</a:t>
            </a:r>
            <a:r>
              <a:rPr lang="en-US" sz="280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9309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0500A-9B12-674B-A2C4-38B2AA4659F8}"/>
              </a:ext>
            </a:extLst>
          </p:cNvPr>
          <p:cNvSpPr txBox="1"/>
          <p:nvPr/>
        </p:nvSpPr>
        <p:spPr>
          <a:xfrm>
            <a:off x="4729389" y="2680095"/>
            <a:ext cx="278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455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88646-9777-D649-B5BD-D6761A8F1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691" y="321284"/>
            <a:ext cx="8580623" cy="60145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AA9E3-2D97-9E4E-8E66-A48E8BF7C6AC}"/>
              </a:ext>
            </a:extLst>
          </p:cNvPr>
          <p:cNvSpPr txBox="1"/>
          <p:nvPr/>
        </p:nvSpPr>
        <p:spPr>
          <a:xfrm>
            <a:off x="1737826" y="6335848"/>
            <a:ext cx="835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/>
                </a:solidFill>
              </a:rPr>
              <a:t>If anyone knows of a site that has the history of browser engine JavaScript performance </a:t>
            </a:r>
          </a:p>
          <a:p>
            <a:r>
              <a:rPr lang="en-US" sz="1600" i="1" dirty="0">
                <a:solidFill>
                  <a:schemeClr val="accent5"/>
                </a:solidFill>
              </a:rPr>
              <a:t>against the same test and hardware please let me know</a:t>
            </a:r>
          </a:p>
        </p:txBody>
      </p:sp>
    </p:spTree>
    <p:extLst>
      <p:ext uri="{BB962C8B-B14F-4D97-AF65-F5344CB8AC3E}">
        <p14:creationId xmlns:p14="http://schemas.microsoft.com/office/powerpoint/2010/main" val="13932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FEA3E-B7CF-0E41-891A-DDB11A78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90" y="336143"/>
            <a:ext cx="7529883" cy="599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F5869-74C3-E740-BDF8-C09DAD58618D}"/>
              </a:ext>
            </a:extLst>
          </p:cNvPr>
          <p:cNvSpPr txBox="1"/>
          <p:nvPr/>
        </p:nvSpPr>
        <p:spPr>
          <a:xfrm>
            <a:off x="2665379" y="6410528"/>
            <a:ext cx="669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speedcurve.com</a:t>
            </a:r>
            <a:r>
              <a:rPr lang="en-US" dirty="0"/>
              <a:t>/blog/web-performance-page-bloat/</a:t>
            </a:r>
          </a:p>
        </p:txBody>
      </p:sp>
    </p:spTree>
    <p:extLst>
      <p:ext uri="{BB962C8B-B14F-4D97-AF65-F5344CB8AC3E}">
        <p14:creationId xmlns:p14="http://schemas.microsoft.com/office/powerpoint/2010/main" val="211643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AAC55F-4316-9A40-ADC6-2B794809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6" y="619731"/>
            <a:ext cx="990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8F5B-0C18-2244-A077-D75EF65F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17" y="177784"/>
            <a:ext cx="2323289" cy="145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0F9B-6F50-244E-B3D9-27F12A87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127" y="278466"/>
            <a:ext cx="1682615" cy="125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33CF5-30E9-E24E-A2F5-10A31897A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123" y="3679552"/>
            <a:ext cx="2030784" cy="1259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1CB6F-4916-D748-9637-946C85FF7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9" y="2156404"/>
            <a:ext cx="945203" cy="945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ACDAF-310B-294B-8459-9F807E55F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636" y="2141474"/>
            <a:ext cx="930525" cy="1029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C154C-AAC1-4640-B762-0ED13AE2F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166" y="3851612"/>
            <a:ext cx="914940" cy="914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B7246B-C9D4-EB40-AC0E-AA8120E56891}"/>
              </a:ext>
            </a:extLst>
          </p:cNvPr>
          <p:cNvSpPr txBox="1"/>
          <p:nvPr/>
        </p:nvSpPr>
        <p:spPr>
          <a:xfrm>
            <a:off x="6669477" y="3985916"/>
            <a:ext cx="155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</a:t>
            </a:r>
          </a:p>
          <a:p>
            <a:r>
              <a:rPr lang="en-US" dirty="0"/>
              <a:t>Native Client</a:t>
            </a:r>
          </a:p>
        </p:txBody>
      </p:sp>
    </p:spTree>
    <p:extLst>
      <p:ext uri="{BB962C8B-B14F-4D97-AF65-F5344CB8AC3E}">
        <p14:creationId xmlns:p14="http://schemas.microsoft.com/office/powerpoint/2010/main" val="355211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0917DB-E33E-CB42-998D-57CF7C726D08}"/>
              </a:ext>
            </a:extLst>
          </p:cNvPr>
          <p:cNvSpPr/>
          <p:nvPr/>
        </p:nvSpPr>
        <p:spPr>
          <a:xfrm>
            <a:off x="2865056" y="469056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https://</a:t>
            </a:r>
            <a:r>
              <a:rPr lang="en-US" sz="1400" dirty="0" err="1">
                <a:solidFill>
                  <a:schemeClr val="tx2"/>
                </a:solidFill>
              </a:rPr>
              <a:t>blog.mozilla.org</a:t>
            </a:r>
            <a:r>
              <a:rPr lang="en-US" sz="1400" dirty="0">
                <a:solidFill>
                  <a:schemeClr val="tx2"/>
                </a:solidFill>
              </a:rPr>
              <a:t>/</a:t>
            </a:r>
            <a:r>
              <a:rPr lang="en-US" sz="1400" dirty="0" err="1">
                <a:solidFill>
                  <a:schemeClr val="tx2"/>
                </a:solidFill>
              </a:rPr>
              <a:t>futurereleases</a:t>
            </a:r>
            <a:r>
              <a:rPr lang="en-US" sz="1400" dirty="0">
                <a:solidFill>
                  <a:schemeClr val="tx2"/>
                </a:solidFill>
              </a:rPr>
              <a:t>/2015/10/08/</a:t>
            </a:r>
            <a:r>
              <a:rPr lang="en-US" sz="1400" dirty="0" err="1">
                <a:solidFill>
                  <a:schemeClr val="tx2"/>
                </a:solidFill>
              </a:rPr>
              <a:t>npapi</a:t>
            </a:r>
            <a:r>
              <a:rPr lang="en-US" sz="1400" dirty="0">
                <a:solidFill>
                  <a:schemeClr val="tx2"/>
                </a:solidFill>
              </a:rPr>
              <a:t>-plugins-in-</a:t>
            </a:r>
            <a:r>
              <a:rPr lang="en-US" sz="1400" dirty="0" err="1">
                <a:solidFill>
                  <a:schemeClr val="tx2"/>
                </a:solidFill>
              </a:rPr>
              <a:t>firefox</a:t>
            </a:r>
            <a:r>
              <a:rPr lang="en-US" sz="1400" dirty="0">
                <a:solidFill>
                  <a:schemeClr val="tx2"/>
                </a:solidFill>
              </a:rPr>
              <a:t>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0F510-2C35-7E46-918E-E3B4C28A0563}"/>
              </a:ext>
            </a:extLst>
          </p:cNvPr>
          <p:cNvSpPr/>
          <p:nvPr/>
        </p:nvSpPr>
        <p:spPr>
          <a:xfrm>
            <a:off x="1943558" y="2225967"/>
            <a:ext cx="79389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/>
              <a:t>”NPAPI has shown its age. Plug-ins are a source of performance problems, crashes, and security incidents for Web users”</a:t>
            </a:r>
          </a:p>
        </p:txBody>
      </p:sp>
    </p:spTree>
    <p:extLst>
      <p:ext uri="{BB962C8B-B14F-4D97-AF65-F5344CB8AC3E}">
        <p14:creationId xmlns:p14="http://schemas.microsoft.com/office/powerpoint/2010/main" val="13046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53B00-F18E-1942-8852-7ABDFBB21869}"/>
              </a:ext>
            </a:extLst>
          </p:cNvPr>
          <p:cNvSpPr txBox="1"/>
          <p:nvPr/>
        </p:nvSpPr>
        <p:spPr>
          <a:xfrm>
            <a:off x="4776281" y="1507787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asm.js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944FF-33AF-D149-A267-F8700A8BCEAE}"/>
              </a:ext>
            </a:extLst>
          </p:cNvPr>
          <p:cNvSpPr/>
          <p:nvPr/>
        </p:nvSpPr>
        <p:spPr>
          <a:xfrm>
            <a:off x="3048000" y="24133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GB" b="1" dirty="0" err="1">
                <a:solidFill>
                  <a:srgbClr val="000000"/>
                </a:solidFill>
                <a:latin typeface="Arial" panose="020B0604020202020204" pitchFamily="34" charset="0"/>
              </a:rPr>
              <a:t>asm.js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, a strict subset of JavaScript that can be used as a low-level, efficient target language for compilers. This sublanguage effectively describes a sandboxed virtual machine for memory-unsafe languages like C or C++. A combination of static and dynamic validation allows JavaScript engines to employ an ahead-of-time (AOT) optimizing compilation strategy for valid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asm.js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code.”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75921-F87B-6C49-89E5-3869AB15EF54}"/>
              </a:ext>
            </a:extLst>
          </p:cNvPr>
          <p:cNvSpPr/>
          <p:nvPr/>
        </p:nvSpPr>
        <p:spPr>
          <a:xfrm>
            <a:off x="4234059" y="4721662"/>
            <a:ext cx="32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asmjs.org</a:t>
            </a:r>
            <a:r>
              <a:rPr lang="en-US" dirty="0"/>
              <a:t>/spec/latest/</a:t>
            </a:r>
          </a:p>
        </p:txBody>
      </p:sp>
    </p:spTree>
    <p:extLst>
      <p:ext uri="{BB962C8B-B14F-4D97-AF65-F5344CB8AC3E}">
        <p14:creationId xmlns:p14="http://schemas.microsoft.com/office/powerpoint/2010/main" val="238269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4DDB1A-7160-A34F-8561-F0F61F70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37" y="1565519"/>
            <a:ext cx="7453924" cy="3726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B3745E-EEFC-FC40-8B75-321A9413A93F}"/>
              </a:ext>
            </a:extLst>
          </p:cNvPr>
          <p:cNvSpPr/>
          <p:nvPr/>
        </p:nvSpPr>
        <p:spPr>
          <a:xfrm>
            <a:off x="2689481" y="862457"/>
            <a:ext cx="6555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b="1" dirty="0" err="1">
                <a:solidFill>
                  <a:srgbClr val="9DCB51"/>
                </a:solidFill>
              </a:rPr>
              <a:t>Open</a:t>
            </a:r>
            <a:r>
              <a:rPr lang="en-GB" b="1" dirty="0" err="1">
                <a:solidFill>
                  <a:srgbClr val="F9D72C"/>
                </a:solidFill>
              </a:rPr>
              <a:t>SCAD</a:t>
            </a:r>
            <a:r>
              <a:rPr lang="en-GB" b="1" dirty="0">
                <a:solidFill>
                  <a:srgbClr val="1B2F01"/>
                </a:solidFill>
              </a:rPr>
              <a:t> is software for creating solid 3D CAD objects</a:t>
            </a:r>
          </a:p>
          <a:p>
            <a:pPr algn="ctr" fontAlgn="base"/>
            <a:r>
              <a:rPr lang="en-GB" b="1" i="0" u="none" strike="noStrike" dirty="0">
                <a:solidFill>
                  <a:srgbClr val="1B2F01"/>
                </a:solidFill>
                <a:effectLst/>
              </a:rPr>
              <a:t>Forked in 2012 with </a:t>
            </a:r>
            <a:r>
              <a:rPr lang="en-GB" b="1" i="0" u="none" strike="noStrike" dirty="0" err="1">
                <a:solidFill>
                  <a:srgbClr val="1B2F01"/>
                </a:solidFill>
                <a:effectLst/>
              </a:rPr>
              <a:t>as</a:t>
            </a:r>
            <a:r>
              <a:rPr lang="en-GB" b="1" dirty="0" err="1">
                <a:solidFill>
                  <a:srgbClr val="1B2F01"/>
                </a:solidFill>
              </a:rPr>
              <a:t>m.js</a:t>
            </a:r>
            <a:r>
              <a:rPr lang="en-GB" b="1" dirty="0">
                <a:solidFill>
                  <a:srgbClr val="1B2F01"/>
                </a:solidFill>
              </a:rPr>
              <a:t> support</a:t>
            </a:r>
            <a:endParaRPr lang="en-GB" b="1" i="0" u="none" strike="noStrike" dirty="0">
              <a:solidFill>
                <a:srgbClr val="1B2F0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6F4CE-2922-4E46-9A12-61B5AAB0D90F}"/>
              </a:ext>
            </a:extLst>
          </p:cNvPr>
          <p:cNvSpPr txBox="1"/>
          <p:nvPr/>
        </p:nvSpPr>
        <p:spPr>
          <a:xfrm>
            <a:off x="1863969" y="5303045"/>
            <a:ext cx="863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 of </a:t>
            </a:r>
            <a:r>
              <a:rPr lang="en-US" dirty="0" err="1"/>
              <a:t>OpenScad</a:t>
            </a:r>
            <a:r>
              <a:rPr lang="en-US" dirty="0"/>
              <a:t> no longer exists but the forked dependencies (which was the </a:t>
            </a:r>
          </a:p>
          <a:p>
            <a:r>
              <a:rPr lang="en-US" dirty="0"/>
              <a:t>hard bit) can be found here:  </a:t>
            </a:r>
            <a:r>
              <a:rPr lang="en-US" dirty="0">
                <a:hlinkClick r:id="rId3"/>
              </a:rPr>
              <a:t>https://github.com/marcosscriven/cgaljs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129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E1E9B-4F65-6647-9281-AA0E34A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232"/>
            <a:ext cx="12192000" cy="3145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C0A67-FAD7-304E-B80C-F0652A2AF563}"/>
              </a:ext>
            </a:extLst>
          </p:cNvPr>
          <p:cNvSpPr txBox="1"/>
          <p:nvPr/>
        </p:nvSpPr>
        <p:spPr>
          <a:xfrm>
            <a:off x="2199067" y="777461"/>
            <a:ext cx="779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333333"/>
                </a:solidFill>
                <a:latin typeface="Open Sans"/>
              </a:rPr>
              <a:t>What does JavaScript performance look like today?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A1696-2580-3F4A-80A4-33CDF6D16A67}"/>
              </a:ext>
            </a:extLst>
          </p:cNvPr>
          <p:cNvSpPr/>
          <p:nvPr/>
        </p:nvSpPr>
        <p:spPr>
          <a:xfrm>
            <a:off x="1725037" y="5557319"/>
            <a:ext cx="8479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 Clark: https://</a:t>
            </a:r>
            <a:r>
              <a:rPr lang="en-US" dirty="0" err="1"/>
              <a:t>hacks.mozilla.org</a:t>
            </a:r>
            <a:r>
              <a:rPr lang="en-US" dirty="0"/>
              <a:t>/2017/02/what-makes-</a:t>
            </a:r>
            <a:r>
              <a:rPr lang="en-US" dirty="0" err="1"/>
              <a:t>webassembly</a:t>
            </a:r>
            <a:r>
              <a:rPr lang="en-US" dirty="0"/>
              <a:t>-fast/</a:t>
            </a:r>
          </a:p>
        </p:txBody>
      </p:sp>
    </p:spTree>
    <p:extLst>
      <p:ext uri="{BB962C8B-B14F-4D97-AF65-F5344CB8AC3E}">
        <p14:creationId xmlns:p14="http://schemas.microsoft.com/office/powerpoint/2010/main" val="1475145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{135751FE-1F34-CE4E-B28F-29DE9D4A6BBC}tf10001070</Template>
  <TotalTime>2040</TotalTime>
  <Words>402</Words>
  <Application>Microsoft Macintosh PowerPoint</Application>
  <PresentationFormat>Widescreen</PresentationFormat>
  <Paragraphs>85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Open Sans</vt:lpstr>
      <vt:lpstr>Rockwell</vt:lpstr>
      <vt:lpstr>Rockwell Condensed</vt:lpstr>
      <vt:lpstr>Rockwell Extra Bold</vt:lpstr>
      <vt:lpstr>Wingdings</vt:lpstr>
      <vt:lpstr>Wood Type</vt:lpstr>
      <vt:lpstr>Web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Assembly</dc:title>
  <dc:creator>John M</dc:creator>
  <cp:lastModifiedBy>John M</cp:lastModifiedBy>
  <cp:revision>5</cp:revision>
  <dcterms:created xsi:type="dcterms:W3CDTF">2018-07-07T10:07:11Z</dcterms:created>
  <dcterms:modified xsi:type="dcterms:W3CDTF">2018-07-08T20:07:19Z</dcterms:modified>
</cp:coreProperties>
</file>